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0"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f619ddc10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f619ddc1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Jenny: This slide really encapsulates our inspiration and the pandemic plant ownership mood. This is a still from a Saturday Night Live Sketch about a woman who’s been spending a lot of time on her own, with her very encouraging new best friend, Reggie, a snake plant.</a:t>
            </a:r>
            <a:endParaRPr/>
          </a:p>
          <a:p>
            <a:pPr marL="0" lvl="0" indent="0" algn="l" rtl="0">
              <a:lnSpc>
                <a:spcPct val="115000"/>
              </a:lnSpc>
              <a:spcBef>
                <a:spcPts val="0"/>
              </a:spcBef>
              <a:spcAft>
                <a:spcPts val="0"/>
              </a:spcAft>
              <a:buClr>
                <a:schemeClr val="dk1"/>
              </a:buClr>
              <a:buSzPts val="1100"/>
              <a:buFont typeface="Arial"/>
              <a:buNone/>
            </a:pPr>
            <a:r>
              <a:rPr lang="en-US"/>
              <a:t>NEXT</a:t>
            </a:r>
            <a:endParaRPr/>
          </a:p>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1000"/>
              </a:spcBef>
              <a:spcAft>
                <a:spcPts val="0"/>
              </a:spcAft>
              <a:buNone/>
            </a:pPr>
            <a:r>
              <a:rPr lang="en-US" sz="2000">
                <a:solidFill>
                  <a:schemeClr val="dk1"/>
                </a:solidFill>
                <a:latin typeface="Avenir"/>
                <a:ea typeface="Avenir"/>
                <a:cs typeface="Avenir"/>
                <a:sym typeface="Avenir"/>
              </a:rPr>
              <a:t>Many people have always felt a connection to their house plants, which may be related to a phenomenon known as bioliophilia. This the idea that humans find comfort in nature due to our evolutionary history. </a:t>
            </a:r>
            <a:endParaRPr sz="2000">
              <a:solidFill>
                <a:schemeClr val="dk1"/>
              </a:solidFill>
              <a:latin typeface="Avenir"/>
              <a:ea typeface="Avenir"/>
              <a:cs typeface="Avenir"/>
              <a:sym typeface="Avenir"/>
            </a:endParaRPr>
          </a:p>
          <a:p>
            <a:pPr marL="0" lvl="0" indent="0" algn="l" rtl="0">
              <a:lnSpc>
                <a:spcPct val="120000"/>
              </a:lnSpc>
              <a:spcBef>
                <a:spcPts val="1000"/>
              </a:spcBef>
              <a:spcAft>
                <a:spcPts val="0"/>
              </a:spcAft>
              <a:buNone/>
            </a:pPr>
            <a:r>
              <a:rPr lang="en-US" sz="2000">
                <a:solidFill>
                  <a:schemeClr val="dk1"/>
                </a:solidFill>
                <a:latin typeface="Avenir"/>
                <a:ea typeface="Avenir"/>
                <a:cs typeface="Avenir"/>
                <a:sym typeface="Avenir"/>
              </a:rPr>
              <a:t>In a University of Seville study of 4,000 people, 3 in 4 respondents felt plants had a positive impact on mood.In another study, cited by Nursery Management and conducted by Stoneside Blinds and Shades, 43% of plant purchasers named their plants. </a:t>
            </a:r>
            <a:endParaRPr sz="2000">
              <a:solidFill>
                <a:schemeClr val="dk1"/>
              </a:solidFill>
              <a:latin typeface="Avenir"/>
              <a:ea typeface="Avenir"/>
              <a:cs typeface="Avenir"/>
              <a:sym typeface="Avenir"/>
            </a:endParaRPr>
          </a:p>
          <a:p>
            <a:pPr marL="0" lvl="0" indent="0" algn="l" rtl="0">
              <a:lnSpc>
                <a:spcPct val="120000"/>
              </a:lnSpc>
              <a:spcBef>
                <a:spcPts val="1000"/>
              </a:spcBef>
              <a:spcAft>
                <a:spcPts val="0"/>
              </a:spcAft>
              <a:buNone/>
            </a:pPr>
            <a:r>
              <a:rPr lang="en-US" sz="2000">
                <a:solidFill>
                  <a:schemeClr val="dk1"/>
                </a:solidFill>
                <a:latin typeface="Avenir"/>
                <a:ea typeface="Avenir"/>
                <a:cs typeface="Avenir"/>
                <a:sym typeface="Avenir"/>
              </a:rPr>
              <a:t>NEXT</a:t>
            </a:r>
            <a:endParaRPr sz="2000">
              <a:solidFill>
                <a:schemeClr val="dk1"/>
              </a:solidFill>
              <a:latin typeface="Avenir"/>
              <a:ea typeface="Avenir"/>
              <a:cs typeface="Avenir"/>
              <a:sym typeface="Avenir"/>
            </a:endParaRPr>
          </a:p>
        </p:txBody>
      </p:sp>
      <p:sp>
        <p:nvSpPr>
          <p:cNvPr id="106" name="Google Shape;10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this study they found that during the first year of the pandemic, between March and December of 2020 houseplant owners spent an average of $125.50 on plants. The main factor that went into their purchasing decision was aesthetics and the least important factor identified was the growing requirements for a specific plant. Given the emotional and financial investment that plant people have in their plants we set out to design a dashboard that would help plant owners identify the region and growing conditions in which their plant natively thrives. </a:t>
            </a:r>
            <a:endParaRPr/>
          </a:p>
          <a:p>
            <a:pPr marL="0" lvl="0" indent="0" algn="l" rtl="0">
              <a:spcBef>
                <a:spcPts val="0"/>
              </a:spcBef>
              <a:spcAft>
                <a:spcPts val="0"/>
              </a:spcAft>
              <a:buNone/>
            </a:pPr>
            <a:endParaRPr/>
          </a:p>
          <a:p>
            <a:pPr marL="0" lvl="0" indent="0" algn="l" rtl="0">
              <a:spcBef>
                <a:spcPts val="0"/>
              </a:spcBef>
              <a:spcAft>
                <a:spcPts val="0"/>
              </a:spcAft>
              <a:buNone/>
            </a:pPr>
            <a:r>
              <a:rPr lang="en-US"/>
              <a:t>NEXT</a:t>
            </a:r>
            <a:endParaRPr/>
          </a:p>
        </p:txBody>
      </p:sp>
      <p:sp>
        <p:nvSpPr>
          <p:cNvPr id="113" name="Google Shape;11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f0b40d6c2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f0b40d6c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f619ddc10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f619ddc1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Emily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Kyle</a:t>
            </a:r>
            <a:endParaRPr/>
          </a:p>
          <a:p>
            <a:pPr marL="0" lvl="0" indent="0" algn="l" rtl="0">
              <a:spcBef>
                <a:spcPts val="0"/>
              </a:spcBef>
              <a:spcAft>
                <a:spcPts val="0"/>
              </a:spcAft>
              <a:buNone/>
            </a:pPr>
            <a:endParaRPr/>
          </a:p>
          <a:p>
            <a:pPr marL="0" lvl="0" indent="0" algn="l" rtl="0">
              <a:spcBef>
                <a:spcPts val="0"/>
              </a:spcBef>
              <a:spcAft>
                <a:spcPts val="0"/>
              </a:spcAft>
              <a:buNone/>
            </a:pPr>
            <a:r>
              <a:rPr lang="en-US"/>
              <a:t>In discussing and recognizing the difficulties we had in manipulating our data we also wanted to discuss some things we would do give more time and opportunity: </a:t>
            </a:r>
            <a:endParaRPr/>
          </a:p>
          <a:p>
            <a:pPr marL="0" lvl="0" indent="0" algn="l" rtl="0">
              <a:spcBef>
                <a:spcPts val="0"/>
              </a:spcBef>
              <a:spcAft>
                <a:spcPts val="0"/>
              </a:spcAft>
              <a:buNone/>
            </a:pPr>
            <a:r>
              <a:rPr lang="en-US"/>
              <a:t>Weather information: one component we weren’t able to manipulate was the weather data for each plant, either ideal sunlight and climate or by each planet’s individual country. We would ideally have gathered the weather and climate information for the native countries of the plants and manipulated our maps and other visualizations accordingly. Additionally we hoped to analyze this data to create a few charts or visuals to examine how many of the plants thrive in the tropics, etc.</a:t>
            </a:r>
            <a:endParaRPr/>
          </a:p>
          <a:p>
            <a:pPr marL="0" lvl="0" indent="0" algn="l" rtl="0">
              <a:spcBef>
                <a:spcPts val="0"/>
              </a:spcBef>
              <a:spcAft>
                <a:spcPts val="0"/>
              </a:spcAft>
              <a:buNone/>
            </a:pPr>
            <a:endParaRPr/>
          </a:p>
          <a:p>
            <a:pPr marL="0" lvl="0" indent="0" algn="l" rtl="0">
              <a:spcBef>
                <a:spcPts val="0"/>
              </a:spcBef>
              <a:spcAft>
                <a:spcPts val="0"/>
              </a:spcAft>
              <a:buNone/>
            </a:pPr>
            <a:r>
              <a:rPr lang="en-US"/>
              <a:t>Similarly, in analyzing the data and grouping the plants by country, we bumped into the realities of working with a limited data set with a set amount of plants. many were grouped to specific regions (South America and Africa, particularly). Moving forward a larger amount of plants would help expand the site’s possibilities. </a:t>
            </a:r>
            <a:endParaRPr/>
          </a:p>
          <a:p>
            <a:pPr marL="0" lvl="0" indent="0" algn="l" rtl="0">
              <a:spcBef>
                <a:spcPts val="0"/>
              </a:spcBef>
              <a:spcAft>
                <a:spcPts val="0"/>
              </a:spcAft>
              <a:buNone/>
            </a:pPr>
            <a:endParaRPr/>
          </a:p>
          <a:p>
            <a:pPr marL="0" lvl="0" indent="0" algn="l" rtl="0">
              <a:spcBef>
                <a:spcPts val="0"/>
              </a:spcBef>
              <a:spcAft>
                <a:spcPts val="0"/>
              </a:spcAft>
              <a:buNone/>
            </a:pPr>
            <a:r>
              <a:rPr lang="en-US"/>
              <a:t>Lastly, while drop downs and interactive map lists involve some user activity, one idea we didn’t have time for was an interactive feature for a button keyed to each individual plant regarding the site visitor’s personal experience (being a flask app and not deployed, we only discussed the possibility of this feature). </a:t>
            </a:r>
            <a:endParaRPr/>
          </a:p>
        </p:txBody>
      </p:sp>
      <p:sp>
        <p:nvSpPr>
          <p:cNvPr id="135" name="Google Shape;13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f0b40d6c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f0b40d6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f0b40d6c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f0b40d6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640013" y="484479"/>
            <a:ext cx="6911974" cy="2954655"/>
          </a:xfrm>
          <a:prstGeom prst="rect">
            <a:avLst/>
          </a:prstGeom>
          <a:noFill/>
          <a:ln>
            <a:noFill/>
          </a:ln>
        </p:spPr>
        <p:txBody>
          <a:bodyPr spcFirstLastPara="1" wrap="square" lIns="0" tIns="0" rIns="0" bIns="0" anchor="b" anchorCtr="0">
            <a:normAutofit/>
          </a:bodyPr>
          <a:lstStyle>
            <a:lvl1pPr lvl="0" algn="ctr">
              <a:lnSpc>
                <a:spcPct val="100000"/>
              </a:lnSpc>
              <a:spcBef>
                <a:spcPts val="0"/>
              </a:spcBef>
              <a:spcAft>
                <a:spcPts val="0"/>
              </a:spcAft>
              <a:buClr>
                <a:schemeClr val="lt1"/>
              </a:buClr>
              <a:buSzPts val="5600"/>
              <a:buFont typeface="Rockwell"/>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2640013" y="3799133"/>
            <a:ext cx="6911974" cy="1969841"/>
          </a:xfrm>
          <a:prstGeom prst="rect">
            <a:avLst/>
          </a:prstGeom>
          <a:noFill/>
          <a:ln>
            <a:noFill/>
          </a:ln>
        </p:spPr>
        <p:txBody>
          <a:bodyPr spcFirstLastPara="1" wrap="square" lIns="0" tIns="0" rIns="0" bIns="0" anchor="t" anchorCtr="0">
            <a:normAutofit/>
          </a:bodyPr>
          <a:lstStyle>
            <a:lvl1pPr lvl="0" algn="ctr">
              <a:lnSpc>
                <a:spcPct val="120000"/>
              </a:lnSpc>
              <a:spcBef>
                <a:spcPts val="1000"/>
              </a:spcBef>
              <a:spcAft>
                <a:spcPts val="0"/>
              </a:spcAft>
              <a:buSzPts val="2800"/>
              <a:buNone/>
              <a:defRPr sz="2800"/>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5" name="Google Shape;15;p2"/>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720000" y="619200"/>
            <a:ext cx="10728322"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1"/>
          <p:cNvSpPr txBox="1">
            <a:spLocks noGrp="1"/>
          </p:cNvSpPr>
          <p:nvPr>
            <p:ph type="body" idx="1"/>
          </p:nvPr>
        </p:nvSpPr>
        <p:spPr>
          <a:xfrm rot="5400000">
            <a:off x="4518094" y="-1161256"/>
            <a:ext cx="3132137" cy="10728325"/>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2" name="Google Shape;72;p11"/>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8354663" y="2505824"/>
            <a:ext cx="5048975"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Rockwel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2672158" y="-1220319"/>
            <a:ext cx="5048975" cy="8929614"/>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2"/>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20000" y="619200"/>
            <a:ext cx="10728322"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720000" y="2541600"/>
            <a:ext cx="10728325" cy="3227375"/>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3"/>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0000" y="619200"/>
            <a:ext cx="10728326" cy="2879724"/>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lt1"/>
              </a:buClr>
              <a:buSzPts val="5600"/>
              <a:buFont typeface="Rockwell"/>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719910" y="3858924"/>
            <a:ext cx="10728326" cy="1919076"/>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SzPts val="2800"/>
              <a:buNone/>
              <a:defRPr sz="2800">
                <a:solidFill>
                  <a:schemeClr val="lt1"/>
                </a:solidFill>
              </a:defRPr>
            </a:lvl1pPr>
            <a:lvl2pPr marL="914400" lvl="1" indent="-228600" algn="l">
              <a:lnSpc>
                <a:spcPct val="120000"/>
              </a:lnSpc>
              <a:spcBef>
                <a:spcPts val="500"/>
              </a:spcBef>
              <a:spcAft>
                <a:spcPts val="0"/>
              </a:spcAft>
              <a:buSzPts val="2000"/>
              <a:buNone/>
              <a:defRPr sz="2000">
                <a:solidFill>
                  <a:schemeClr val="lt1"/>
                </a:solidFill>
              </a:defRPr>
            </a:lvl2pPr>
            <a:lvl3pPr marL="1371600" lvl="2" indent="-228600" algn="l">
              <a:lnSpc>
                <a:spcPct val="120000"/>
              </a:lnSpc>
              <a:spcBef>
                <a:spcPts val="500"/>
              </a:spcBef>
              <a:spcAft>
                <a:spcPts val="0"/>
              </a:spcAft>
              <a:buSzPts val="1800"/>
              <a:buNone/>
              <a:defRPr sz="1800">
                <a:solidFill>
                  <a:schemeClr val="lt1"/>
                </a:solidFill>
              </a:defRPr>
            </a:lvl3pPr>
            <a:lvl4pPr marL="1828800" lvl="3" indent="-228600" algn="l">
              <a:lnSpc>
                <a:spcPct val="120000"/>
              </a:lnSpc>
              <a:spcBef>
                <a:spcPts val="500"/>
              </a:spcBef>
              <a:spcAft>
                <a:spcPts val="0"/>
              </a:spcAft>
              <a:buSzPts val="1600"/>
              <a:buNone/>
              <a:defRPr sz="1600">
                <a:solidFill>
                  <a:schemeClr val="lt1"/>
                </a:solidFill>
              </a:defRPr>
            </a:lvl4pPr>
            <a:lvl5pPr marL="2286000" lvl="4" indent="-228600" algn="l">
              <a:lnSpc>
                <a:spcPct val="120000"/>
              </a:lnSpc>
              <a:spcBef>
                <a:spcPts val="500"/>
              </a:spcBef>
              <a:spcAft>
                <a:spcPts val="0"/>
              </a:spcAft>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7" name="Google Shape;27;p4"/>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619200"/>
            <a:ext cx="10728322"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720000" y="2541600"/>
            <a:ext cx="5003800" cy="3234575"/>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3" name="Google Shape;33;p5"/>
          <p:cNvSpPr txBox="1">
            <a:spLocks noGrp="1"/>
          </p:cNvSpPr>
          <p:nvPr>
            <p:ph type="body" idx="2"/>
          </p:nvPr>
        </p:nvSpPr>
        <p:spPr>
          <a:xfrm>
            <a:off x="6458400" y="2541600"/>
            <a:ext cx="5003801" cy="3234576"/>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 name="Google Shape;34;p5"/>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619200"/>
            <a:ext cx="10728325" cy="67300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720000" y="1840698"/>
            <a:ext cx="5015638" cy="565796"/>
          </a:xfrm>
          <a:prstGeom prst="rect">
            <a:avLst/>
          </a:prstGeom>
          <a:noFill/>
          <a:ln>
            <a:noFill/>
          </a:ln>
        </p:spPr>
        <p:txBody>
          <a:bodyPr spcFirstLastPara="1" wrap="square" lIns="0" tIns="0" rIns="0" bIns="0" anchor="b" anchorCtr="0">
            <a:normAutofit/>
          </a:bodyPr>
          <a:lstStyle>
            <a:lvl1pPr marL="457200" lvl="0" indent="-228600" algn="l">
              <a:lnSpc>
                <a:spcPct val="120000"/>
              </a:lnSpc>
              <a:spcBef>
                <a:spcPts val="1000"/>
              </a:spcBef>
              <a:spcAft>
                <a:spcPts val="0"/>
              </a:spcAft>
              <a:buSzPts val="1600"/>
              <a:buNone/>
              <a:defRPr sz="1600" b="0" cap="none">
                <a:solidFill>
                  <a:schemeClr val="lt1"/>
                </a:solidFill>
                <a:latin typeface="Avenir"/>
                <a:ea typeface="Avenir"/>
                <a:cs typeface="Avenir"/>
                <a:sym typeface="Avenir"/>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0" name="Google Shape;40;p6"/>
          <p:cNvSpPr txBox="1">
            <a:spLocks noGrp="1"/>
          </p:cNvSpPr>
          <p:nvPr>
            <p:ph type="body" idx="2"/>
          </p:nvPr>
        </p:nvSpPr>
        <p:spPr>
          <a:xfrm>
            <a:off x="720000" y="2541600"/>
            <a:ext cx="5003801" cy="3234575"/>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6"/>
          <p:cNvSpPr txBox="1">
            <a:spLocks noGrp="1"/>
          </p:cNvSpPr>
          <p:nvPr>
            <p:ph type="body" idx="3"/>
          </p:nvPr>
        </p:nvSpPr>
        <p:spPr>
          <a:xfrm>
            <a:off x="6458400" y="1840698"/>
            <a:ext cx="5015638" cy="565796"/>
          </a:xfrm>
          <a:prstGeom prst="rect">
            <a:avLst/>
          </a:prstGeom>
          <a:noFill/>
          <a:ln>
            <a:noFill/>
          </a:ln>
        </p:spPr>
        <p:txBody>
          <a:bodyPr spcFirstLastPara="1" wrap="square" lIns="0" tIns="0" rIns="0" bIns="0" anchor="b" anchorCtr="0">
            <a:normAutofit/>
          </a:bodyPr>
          <a:lstStyle>
            <a:lvl1pPr marL="457200" lvl="0" indent="-228600" algn="l">
              <a:lnSpc>
                <a:spcPct val="120000"/>
              </a:lnSpc>
              <a:spcBef>
                <a:spcPts val="1000"/>
              </a:spcBef>
              <a:spcAft>
                <a:spcPts val="0"/>
              </a:spcAft>
              <a:buSzPts val="1600"/>
              <a:buNone/>
              <a:defRPr sz="1600" b="0" cap="none">
                <a:solidFill>
                  <a:schemeClr val="lt1"/>
                </a:solidFill>
                <a:latin typeface="Avenir"/>
                <a:ea typeface="Avenir"/>
                <a:cs typeface="Avenir"/>
                <a:sym typeface="Avenir"/>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6"/>
          <p:cNvSpPr txBox="1">
            <a:spLocks noGrp="1"/>
          </p:cNvSpPr>
          <p:nvPr>
            <p:ph type="body" idx="4"/>
          </p:nvPr>
        </p:nvSpPr>
        <p:spPr>
          <a:xfrm>
            <a:off x="6458400" y="2541600"/>
            <a:ext cx="5003800" cy="3234575"/>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6"/>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720000" y="619200"/>
            <a:ext cx="10728322"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720000" y="619200"/>
            <a:ext cx="3107463" cy="1477328"/>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4548188" y="584662"/>
            <a:ext cx="6911974" cy="51843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4800"/>
              <a:buNone/>
              <a:defRPr sz="4800"/>
            </a:lvl1pPr>
            <a:lvl2pPr marL="914400" lvl="1" indent="-355600" algn="l">
              <a:lnSpc>
                <a:spcPct val="120000"/>
              </a:lnSpc>
              <a:spcBef>
                <a:spcPts val="500"/>
              </a:spcBef>
              <a:spcAft>
                <a:spcPts val="0"/>
              </a:spcAft>
              <a:buSzPts val="2000"/>
              <a:buFont typeface="Arial"/>
              <a:buChar char="•"/>
              <a:defRPr sz="2000"/>
            </a:lvl2pPr>
            <a:lvl3pPr marL="1371600" lvl="2" indent="-355600" algn="l">
              <a:lnSpc>
                <a:spcPct val="120000"/>
              </a:lnSpc>
              <a:spcBef>
                <a:spcPts val="500"/>
              </a:spcBef>
              <a:spcAft>
                <a:spcPts val="0"/>
              </a:spcAft>
              <a:buSzPts val="2000"/>
              <a:buFont typeface="Arial"/>
              <a:buChar char="•"/>
              <a:defRPr sz="2000"/>
            </a:lvl3pPr>
            <a:lvl4pPr marL="1828800" lvl="3" indent="-355600" algn="l">
              <a:lnSpc>
                <a:spcPct val="120000"/>
              </a:lnSpc>
              <a:spcBef>
                <a:spcPts val="500"/>
              </a:spcBef>
              <a:spcAft>
                <a:spcPts val="0"/>
              </a:spcAft>
              <a:buSzPts val="2000"/>
              <a:buFont typeface="Arial"/>
              <a:buChar char="•"/>
              <a:defRPr sz="2000"/>
            </a:lvl4pPr>
            <a:lvl5pPr marL="2286000" lvl="4" indent="-355600" algn="l">
              <a:lnSpc>
                <a:spcPct val="120000"/>
              </a:lnSpc>
              <a:spcBef>
                <a:spcPts val="500"/>
              </a:spcBef>
              <a:spcAft>
                <a:spcPts val="0"/>
              </a:spcAft>
              <a:buSzPts val="2000"/>
              <a:buFont typeface="Arial"/>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58" name="Google Shape;58;p9"/>
          <p:cNvSpPr txBox="1">
            <a:spLocks noGrp="1"/>
          </p:cNvSpPr>
          <p:nvPr>
            <p:ph type="body" idx="2"/>
          </p:nvPr>
        </p:nvSpPr>
        <p:spPr>
          <a:xfrm>
            <a:off x="720000" y="2541600"/>
            <a:ext cx="3107463" cy="3231837"/>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SzPts val="2000"/>
              <a:buNone/>
              <a:defRPr sz="20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59" name="Google Shape;59;p9"/>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720000" y="619200"/>
            <a:ext cx="3095626" cy="147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2800"/>
              <a:buFont typeface="Rockwel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0"/>
          <p:cNvSpPr>
            <a:spLocks noGrp="1"/>
          </p:cNvSpPr>
          <p:nvPr>
            <p:ph type="pic" idx="2"/>
          </p:nvPr>
        </p:nvSpPr>
        <p:spPr>
          <a:xfrm>
            <a:off x="4548188" y="728664"/>
            <a:ext cx="6923812" cy="5040312"/>
          </a:xfrm>
          <a:prstGeom prst="rect">
            <a:avLst/>
          </a:prstGeom>
          <a:noFill/>
          <a:ln>
            <a:noFill/>
          </a:ln>
        </p:spPr>
      </p:sp>
      <p:sp>
        <p:nvSpPr>
          <p:cNvPr id="65" name="Google Shape;65;p10"/>
          <p:cNvSpPr txBox="1">
            <a:spLocks noGrp="1"/>
          </p:cNvSpPr>
          <p:nvPr>
            <p:ph type="body" idx="1"/>
          </p:nvPr>
        </p:nvSpPr>
        <p:spPr>
          <a:xfrm>
            <a:off x="720000" y="2541600"/>
            <a:ext cx="3095625" cy="3232800"/>
          </a:xfrm>
          <a:prstGeom prst="rect">
            <a:avLst/>
          </a:prstGeom>
          <a:noFill/>
          <a:ln>
            <a:noFill/>
          </a:ln>
        </p:spPr>
        <p:txBody>
          <a:bodyPr spcFirstLastPara="1" wrap="square" lIns="0" tIns="0" rIns="0" bIns="0" anchor="t" anchorCtr="0">
            <a:normAutofit/>
          </a:bodyPr>
          <a:lstStyle>
            <a:lvl1pPr marL="457200" lvl="0" indent="-228600" algn="l">
              <a:lnSpc>
                <a:spcPct val="120000"/>
              </a:lnSpc>
              <a:spcBef>
                <a:spcPts val="1000"/>
              </a:spcBef>
              <a:spcAft>
                <a:spcPts val="0"/>
              </a:spcAft>
              <a:buSzPts val="2000"/>
              <a:buNone/>
              <a:defRPr sz="20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6" name="Google Shape;66;p10"/>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lvl="0" indent="0" algn="r">
              <a:lnSpc>
                <a:spcPct val="120000"/>
              </a:lnSpc>
              <a:spcBef>
                <a:spcPts val="0"/>
              </a:spcBef>
              <a:buNone/>
              <a:defRPr/>
            </a:lvl1pPr>
            <a:lvl2pPr marL="0" lvl="1" indent="0" algn="r">
              <a:lnSpc>
                <a:spcPct val="120000"/>
              </a:lnSpc>
              <a:spcBef>
                <a:spcPts val="0"/>
              </a:spcBef>
              <a:buNone/>
              <a:defRPr/>
            </a:lvl2pPr>
            <a:lvl3pPr marL="0" lvl="2" indent="0" algn="r">
              <a:lnSpc>
                <a:spcPct val="120000"/>
              </a:lnSpc>
              <a:spcBef>
                <a:spcPts val="0"/>
              </a:spcBef>
              <a:buNone/>
              <a:defRPr/>
            </a:lvl3pPr>
            <a:lvl4pPr marL="0" lvl="3" indent="0" algn="r">
              <a:lnSpc>
                <a:spcPct val="120000"/>
              </a:lnSpc>
              <a:spcBef>
                <a:spcPts val="0"/>
              </a:spcBef>
              <a:buNone/>
              <a:defRPr/>
            </a:lvl4pPr>
            <a:lvl5pPr marL="0" lvl="4" indent="0" algn="r">
              <a:lnSpc>
                <a:spcPct val="120000"/>
              </a:lnSpc>
              <a:spcBef>
                <a:spcPts val="0"/>
              </a:spcBef>
              <a:buNone/>
              <a:defRPr/>
            </a:lvl5pPr>
            <a:lvl6pPr marL="0" lvl="5" indent="0" algn="r">
              <a:lnSpc>
                <a:spcPct val="120000"/>
              </a:lnSpc>
              <a:spcBef>
                <a:spcPts val="0"/>
              </a:spcBef>
              <a:buNone/>
              <a:defRPr/>
            </a:lvl6pPr>
            <a:lvl7pPr marL="0" lvl="6" indent="0" algn="r">
              <a:lnSpc>
                <a:spcPct val="120000"/>
              </a:lnSpc>
              <a:spcBef>
                <a:spcPts val="0"/>
              </a:spcBef>
              <a:buNone/>
              <a:defRPr/>
            </a:lvl7pPr>
            <a:lvl8pPr marL="0" lvl="7" indent="0" algn="r">
              <a:lnSpc>
                <a:spcPct val="120000"/>
              </a:lnSpc>
              <a:spcBef>
                <a:spcPts val="0"/>
              </a:spcBef>
              <a:buNone/>
              <a:defRPr/>
            </a:lvl8pPr>
            <a:lvl9pPr marL="0" lvl="8" indent="0" algn="r">
              <a:lnSpc>
                <a:spcPct val="120000"/>
              </a:lnSpc>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rgbClr val="2E52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7" name="Google Shape;7;p1"/>
          <p:cNvSpPr txBox="1">
            <a:spLocks noGrp="1"/>
          </p:cNvSpPr>
          <p:nvPr>
            <p:ph type="title"/>
          </p:nvPr>
        </p:nvSpPr>
        <p:spPr>
          <a:xfrm>
            <a:off x="720000" y="619200"/>
            <a:ext cx="10728322" cy="1477328"/>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3200"/>
              <a:buFont typeface="Rockwell"/>
              <a:buNone/>
              <a:defRPr sz="3200" b="0" i="0" u="none" strike="noStrike" cap="none">
                <a:solidFill>
                  <a:schemeClr val="lt1"/>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720000" y="2541600"/>
            <a:ext cx="10728325" cy="3227375"/>
          </a:xfrm>
          <a:prstGeom prst="rect">
            <a:avLst/>
          </a:prstGeom>
          <a:noFill/>
          <a:ln>
            <a:noFill/>
          </a:ln>
        </p:spPr>
        <p:txBody>
          <a:bodyPr spcFirstLastPara="1" wrap="square" lIns="0" tIns="0" rIns="0" bIns="0" anchor="t" anchorCtr="0">
            <a:normAutofit/>
          </a:bodyPr>
          <a:lstStyle>
            <a:lvl1pPr marL="457200" marR="0" lvl="0" indent="-355600" algn="l" rtl="0">
              <a:lnSpc>
                <a:spcPct val="120000"/>
              </a:lnSpc>
              <a:spcBef>
                <a:spcPts val="1000"/>
              </a:spcBef>
              <a:spcAft>
                <a:spcPts val="0"/>
              </a:spcAft>
              <a:buClr>
                <a:schemeClr val="accent4"/>
              </a:buClr>
              <a:buSzPts val="2000"/>
              <a:buFont typeface="Arial"/>
              <a:buChar char="•"/>
              <a:defRPr sz="2000" b="0" i="0" u="none" strike="noStrike" cap="none">
                <a:solidFill>
                  <a:schemeClr val="lt1"/>
                </a:solidFill>
                <a:latin typeface="Avenir"/>
                <a:ea typeface="Avenir"/>
                <a:cs typeface="Avenir"/>
                <a:sym typeface="Avenir"/>
              </a:defRPr>
            </a:lvl1pPr>
            <a:lvl2pPr marL="914400" marR="0" lvl="1" indent="-355600" algn="l" rtl="0">
              <a:lnSpc>
                <a:spcPct val="120000"/>
              </a:lnSpc>
              <a:spcBef>
                <a:spcPts val="500"/>
              </a:spcBef>
              <a:spcAft>
                <a:spcPts val="0"/>
              </a:spcAft>
              <a:buClr>
                <a:schemeClr val="accent4"/>
              </a:buClr>
              <a:buSzPts val="2000"/>
              <a:buFont typeface="Arial"/>
              <a:buChar char="•"/>
              <a:defRPr sz="2000" b="0" i="0" u="none" strike="noStrike" cap="none">
                <a:solidFill>
                  <a:schemeClr val="lt1"/>
                </a:solidFill>
                <a:latin typeface="Avenir"/>
                <a:ea typeface="Avenir"/>
                <a:cs typeface="Avenir"/>
                <a:sym typeface="Avenir"/>
              </a:defRPr>
            </a:lvl2pPr>
            <a:lvl3pPr marL="1371600" marR="0" lvl="2" indent="-355600" algn="l" rtl="0">
              <a:lnSpc>
                <a:spcPct val="120000"/>
              </a:lnSpc>
              <a:spcBef>
                <a:spcPts val="500"/>
              </a:spcBef>
              <a:spcAft>
                <a:spcPts val="0"/>
              </a:spcAft>
              <a:buClr>
                <a:schemeClr val="accent4"/>
              </a:buClr>
              <a:buSzPts val="2000"/>
              <a:buFont typeface="Arial"/>
              <a:buChar char="•"/>
              <a:defRPr sz="2000" b="0" i="0" u="none" strike="noStrike" cap="none">
                <a:solidFill>
                  <a:schemeClr val="lt1"/>
                </a:solidFill>
                <a:latin typeface="Avenir"/>
                <a:ea typeface="Avenir"/>
                <a:cs typeface="Avenir"/>
                <a:sym typeface="Avenir"/>
              </a:defRPr>
            </a:lvl3pPr>
            <a:lvl4pPr marL="1828800" marR="0" lvl="3" indent="-355600" algn="l" rtl="0">
              <a:lnSpc>
                <a:spcPct val="120000"/>
              </a:lnSpc>
              <a:spcBef>
                <a:spcPts val="500"/>
              </a:spcBef>
              <a:spcAft>
                <a:spcPts val="0"/>
              </a:spcAft>
              <a:buClr>
                <a:schemeClr val="accent4"/>
              </a:buClr>
              <a:buSzPts val="2000"/>
              <a:buFont typeface="Arial"/>
              <a:buChar char="•"/>
              <a:defRPr sz="2000" b="0" i="0" u="none" strike="noStrike" cap="none">
                <a:solidFill>
                  <a:schemeClr val="lt1"/>
                </a:solidFill>
                <a:latin typeface="Avenir"/>
                <a:ea typeface="Avenir"/>
                <a:cs typeface="Avenir"/>
                <a:sym typeface="Avenir"/>
              </a:defRPr>
            </a:lvl4pPr>
            <a:lvl5pPr marL="2286000" marR="0" lvl="4" indent="-355600" algn="l" rtl="0">
              <a:lnSpc>
                <a:spcPct val="120000"/>
              </a:lnSpc>
              <a:spcBef>
                <a:spcPts val="500"/>
              </a:spcBef>
              <a:spcAft>
                <a:spcPts val="0"/>
              </a:spcAft>
              <a:buClr>
                <a:schemeClr val="accent4"/>
              </a:buClr>
              <a:buSzPts val="2000"/>
              <a:buFont typeface="Arial"/>
              <a:buChar char="•"/>
              <a:defRPr sz="20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9" name="Google Shape;9;p1"/>
          <p:cNvSpPr txBox="1">
            <a:spLocks noGrp="1"/>
          </p:cNvSpPr>
          <p:nvPr>
            <p:ph type="dt" idx="10"/>
          </p:nvPr>
        </p:nvSpPr>
        <p:spPr>
          <a:xfrm>
            <a:off x="731837" y="6138000"/>
            <a:ext cx="3095626" cy="720000"/>
          </a:xfrm>
          <a:prstGeom prst="rect">
            <a:avLst/>
          </a:prstGeom>
          <a:noFill/>
          <a:ln>
            <a:noFill/>
          </a:ln>
        </p:spPr>
        <p:txBody>
          <a:bodyPr spcFirstLastPara="1" wrap="square" lIns="0" tIns="180000" rIns="0" bIns="180000" anchor="ctr" anchorCtr="0">
            <a:noAutofit/>
          </a:bodyPr>
          <a:lstStyle>
            <a:lvl1pPr marR="0" lvl="0" algn="l" rtl="0">
              <a:lnSpc>
                <a:spcPct val="120000"/>
              </a:lnSpc>
              <a:spcBef>
                <a:spcPts val="0"/>
              </a:spcBef>
              <a:spcAft>
                <a:spcPts val="0"/>
              </a:spcAft>
              <a:buSzPts val="1400"/>
              <a:buNone/>
              <a:defRPr sz="12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
          <p:cNvSpPr txBox="1">
            <a:spLocks noGrp="1"/>
          </p:cNvSpPr>
          <p:nvPr>
            <p:ph type="ftr" idx="11"/>
          </p:nvPr>
        </p:nvSpPr>
        <p:spPr>
          <a:xfrm>
            <a:off x="4548188" y="6138000"/>
            <a:ext cx="5003800" cy="720000"/>
          </a:xfrm>
          <a:prstGeom prst="rect">
            <a:avLst/>
          </a:prstGeom>
          <a:noFill/>
          <a:ln>
            <a:noFill/>
          </a:ln>
        </p:spPr>
        <p:txBody>
          <a:bodyPr spcFirstLastPara="1" wrap="square" lIns="0" tIns="180000" rIns="0" bIns="180000" anchor="ctr" anchorCtr="0">
            <a:noAutofit/>
          </a:bodyPr>
          <a:lstStyle>
            <a:lvl1pPr marR="0" lvl="0" algn="ctr" rtl="0">
              <a:lnSpc>
                <a:spcPct val="120000"/>
              </a:lnSpc>
              <a:spcBef>
                <a:spcPts val="0"/>
              </a:spcBef>
              <a:spcAft>
                <a:spcPts val="0"/>
              </a:spcAft>
              <a:buSzPts val="1400"/>
              <a:buNone/>
              <a:defRPr sz="12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1" name="Google Shape;11;p1"/>
          <p:cNvSpPr txBox="1">
            <a:spLocks noGrp="1"/>
          </p:cNvSpPr>
          <p:nvPr>
            <p:ph type="sldNum" idx="12"/>
          </p:nvPr>
        </p:nvSpPr>
        <p:spPr>
          <a:xfrm>
            <a:off x="10272713" y="6138000"/>
            <a:ext cx="1187449" cy="720000"/>
          </a:xfrm>
          <a:prstGeom prst="rect">
            <a:avLst/>
          </a:prstGeom>
          <a:noFill/>
          <a:ln>
            <a:noFill/>
          </a:ln>
        </p:spPr>
        <p:txBody>
          <a:bodyPr spcFirstLastPara="1" wrap="square" lIns="0" tIns="180000" rIns="0" bIns="180000" anchor="ctr" anchorCtr="0">
            <a:noAutofit/>
          </a:bodyPr>
          <a:lstStyle>
            <a:lvl1pPr marL="0" marR="0" lvl="0" indent="0" algn="r" rtl="0">
              <a:lnSpc>
                <a:spcPct val="120000"/>
              </a:lnSpc>
              <a:spcBef>
                <a:spcPts val="0"/>
              </a:spcBef>
              <a:buNone/>
              <a:defRPr sz="1200" b="0" i="0" u="none" strike="noStrike" cap="none">
                <a:solidFill>
                  <a:schemeClr val="lt1"/>
                </a:solidFill>
                <a:latin typeface="Avenir"/>
                <a:ea typeface="Avenir"/>
                <a:cs typeface="Avenir"/>
                <a:sym typeface="Avenir"/>
              </a:defRPr>
            </a:lvl1pPr>
            <a:lvl2pPr marL="0" marR="0" lvl="1" indent="0" algn="r" rtl="0">
              <a:lnSpc>
                <a:spcPct val="120000"/>
              </a:lnSpc>
              <a:spcBef>
                <a:spcPts val="0"/>
              </a:spcBef>
              <a:buNone/>
              <a:defRPr sz="1200" b="0" i="0" u="none" strike="noStrike" cap="none">
                <a:solidFill>
                  <a:schemeClr val="lt1"/>
                </a:solidFill>
                <a:latin typeface="Avenir"/>
                <a:ea typeface="Avenir"/>
                <a:cs typeface="Avenir"/>
                <a:sym typeface="Avenir"/>
              </a:defRPr>
            </a:lvl2pPr>
            <a:lvl3pPr marL="0" marR="0" lvl="2" indent="0" algn="r" rtl="0">
              <a:lnSpc>
                <a:spcPct val="120000"/>
              </a:lnSpc>
              <a:spcBef>
                <a:spcPts val="0"/>
              </a:spcBef>
              <a:buNone/>
              <a:defRPr sz="1200" b="0" i="0" u="none" strike="noStrike" cap="none">
                <a:solidFill>
                  <a:schemeClr val="lt1"/>
                </a:solidFill>
                <a:latin typeface="Avenir"/>
                <a:ea typeface="Avenir"/>
                <a:cs typeface="Avenir"/>
                <a:sym typeface="Avenir"/>
              </a:defRPr>
            </a:lvl3pPr>
            <a:lvl4pPr marL="0" marR="0" lvl="3" indent="0" algn="r" rtl="0">
              <a:lnSpc>
                <a:spcPct val="120000"/>
              </a:lnSpc>
              <a:spcBef>
                <a:spcPts val="0"/>
              </a:spcBef>
              <a:buNone/>
              <a:defRPr sz="1200" b="0" i="0" u="none" strike="noStrike" cap="none">
                <a:solidFill>
                  <a:schemeClr val="lt1"/>
                </a:solidFill>
                <a:latin typeface="Avenir"/>
                <a:ea typeface="Avenir"/>
                <a:cs typeface="Avenir"/>
                <a:sym typeface="Avenir"/>
              </a:defRPr>
            </a:lvl4pPr>
            <a:lvl5pPr marL="0" marR="0" lvl="4" indent="0" algn="r" rtl="0">
              <a:lnSpc>
                <a:spcPct val="120000"/>
              </a:lnSpc>
              <a:spcBef>
                <a:spcPts val="0"/>
              </a:spcBef>
              <a:buNone/>
              <a:defRPr sz="1200" b="0" i="0" u="none" strike="noStrike" cap="none">
                <a:solidFill>
                  <a:schemeClr val="lt1"/>
                </a:solidFill>
                <a:latin typeface="Avenir"/>
                <a:ea typeface="Avenir"/>
                <a:cs typeface="Avenir"/>
                <a:sym typeface="Avenir"/>
              </a:defRPr>
            </a:lvl5pPr>
            <a:lvl6pPr marL="0" marR="0" lvl="5" indent="0" algn="r" rtl="0">
              <a:lnSpc>
                <a:spcPct val="120000"/>
              </a:lnSpc>
              <a:spcBef>
                <a:spcPts val="0"/>
              </a:spcBef>
              <a:buNone/>
              <a:defRPr sz="1200" b="0" i="0" u="none" strike="noStrike" cap="none">
                <a:solidFill>
                  <a:schemeClr val="lt1"/>
                </a:solidFill>
                <a:latin typeface="Avenir"/>
                <a:ea typeface="Avenir"/>
                <a:cs typeface="Avenir"/>
                <a:sym typeface="Avenir"/>
              </a:defRPr>
            </a:lvl6pPr>
            <a:lvl7pPr marL="0" marR="0" lvl="6" indent="0" algn="r" rtl="0">
              <a:lnSpc>
                <a:spcPct val="120000"/>
              </a:lnSpc>
              <a:spcBef>
                <a:spcPts val="0"/>
              </a:spcBef>
              <a:buNone/>
              <a:defRPr sz="1200" b="0" i="0" u="none" strike="noStrike" cap="none">
                <a:solidFill>
                  <a:schemeClr val="lt1"/>
                </a:solidFill>
                <a:latin typeface="Avenir"/>
                <a:ea typeface="Avenir"/>
                <a:cs typeface="Avenir"/>
                <a:sym typeface="Avenir"/>
              </a:defRPr>
            </a:lvl7pPr>
            <a:lvl8pPr marL="0" marR="0" lvl="7" indent="0" algn="r" rtl="0">
              <a:lnSpc>
                <a:spcPct val="120000"/>
              </a:lnSpc>
              <a:spcBef>
                <a:spcPts val="0"/>
              </a:spcBef>
              <a:buNone/>
              <a:defRPr sz="1200" b="0" i="0" u="none" strike="noStrike" cap="none">
                <a:solidFill>
                  <a:schemeClr val="lt1"/>
                </a:solidFill>
                <a:latin typeface="Avenir"/>
                <a:ea typeface="Avenir"/>
                <a:cs typeface="Avenir"/>
                <a:sym typeface="Avenir"/>
              </a:defRPr>
            </a:lvl8pPr>
            <a:lvl9pPr marL="0" marR="0" lvl="8" indent="0" algn="r" rtl="0">
              <a:lnSpc>
                <a:spcPct val="120000"/>
              </a:lnSpc>
              <a:spcBef>
                <a:spcPts val="0"/>
              </a:spcBef>
              <a:buNone/>
              <a:defRPr sz="12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atahub.io/core/geo-countries#javascrip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nurserymag.com/article/houseplant-mania-indoor-plants-trends-2020-june/" TargetMode="External"/><Relationship Id="rId5" Type="http://schemas.openxmlformats.org/officeDocument/2006/relationships/hyperlink" Target="https://www.verywellmind.com/mental-health-benefits-of-houseplants-5097479" TargetMode="External"/><Relationship Id="rId4" Type="http://schemas.openxmlformats.org/officeDocument/2006/relationships/hyperlink" Target="https://www.stoneside.com/resources/articles/plant-lo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93500" y="999775"/>
            <a:ext cx="11205000" cy="19506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chemeClr val="lt1"/>
              </a:buClr>
              <a:buSzPts val="5600"/>
              <a:buFont typeface="Rockwell"/>
              <a:buNone/>
            </a:pPr>
            <a:r>
              <a:rPr lang="en-US" sz="4900"/>
              <a:t>Happy Houseplants: </a:t>
            </a:r>
            <a:endParaRPr sz="4900"/>
          </a:p>
          <a:p>
            <a:pPr marL="0" lvl="0" indent="0" algn="ctr" rtl="0">
              <a:lnSpc>
                <a:spcPct val="100000"/>
              </a:lnSpc>
              <a:spcBef>
                <a:spcPts val="0"/>
              </a:spcBef>
              <a:spcAft>
                <a:spcPts val="0"/>
              </a:spcAft>
              <a:buClr>
                <a:schemeClr val="lt1"/>
              </a:buClr>
              <a:buSzPts val="5600"/>
              <a:buFont typeface="Rockwell"/>
              <a:buNone/>
            </a:pPr>
            <a:r>
              <a:rPr lang="en-US" sz="3600"/>
              <a:t>Where Your New Friends Came From</a:t>
            </a:r>
            <a:endParaRPr sz="3600"/>
          </a:p>
        </p:txBody>
      </p:sp>
      <p:sp>
        <p:nvSpPr>
          <p:cNvPr id="86" name="Google Shape;86;p13"/>
          <p:cNvSpPr txBox="1">
            <a:spLocks noGrp="1"/>
          </p:cNvSpPr>
          <p:nvPr>
            <p:ph type="subTitle" idx="1"/>
          </p:nvPr>
        </p:nvSpPr>
        <p:spPr>
          <a:xfrm>
            <a:off x="3461018" y="3632855"/>
            <a:ext cx="5015700" cy="1950600"/>
          </a:xfrm>
          <a:prstGeom prst="rect">
            <a:avLst/>
          </a:prstGeom>
          <a:noFill/>
          <a:ln>
            <a:noFill/>
          </a:ln>
        </p:spPr>
        <p:txBody>
          <a:bodyPr spcFirstLastPara="1" wrap="square" lIns="0" tIns="0" rIns="0" bIns="0" anchor="t" anchorCtr="0">
            <a:normAutofit/>
          </a:bodyPr>
          <a:lstStyle/>
          <a:p>
            <a:pPr marL="0" lvl="0" indent="0" algn="ctr" rtl="0">
              <a:lnSpc>
                <a:spcPct val="110000"/>
              </a:lnSpc>
              <a:spcBef>
                <a:spcPts val="1000"/>
              </a:spcBef>
              <a:spcAft>
                <a:spcPts val="0"/>
              </a:spcAft>
              <a:buSzPts val="2000"/>
              <a:buNone/>
            </a:pPr>
            <a:r>
              <a:rPr lang="en-US" sz="2100">
                <a:solidFill>
                  <a:schemeClr val="lt1"/>
                </a:solidFill>
              </a:rPr>
              <a:t>Kyle Conway</a:t>
            </a:r>
            <a:endParaRPr sz="2100"/>
          </a:p>
          <a:p>
            <a:pPr marL="0" lvl="0" indent="0" algn="ctr" rtl="0">
              <a:lnSpc>
                <a:spcPct val="110000"/>
              </a:lnSpc>
              <a:spcBef>
                <a:spcPts val="1000"/>
              </a:spcBef>
              <a:spcAft>
                <a:spcPts val="0"/>
              </a:spcAft>
              <a:buSzPts val="2000"/>
              <a:buNone/>
            </a:pPr>
            <a:r>
              <a:rPr lang="en-US" sz="2100">
                <a:solidFill>
                  <a:schemeClr val="lt1"/>
                </a:solidFill>
              </a:rPr>
              <a:t>Jong Kim</a:t>
            </a:r>
            <a:endParaRPr sz="2100"/>
          </a:p>
          <a:p>
            <a:pPr marL="0" lvl="0" indent="0" algn="ctr" rtl="0">
              <a:lnSpc>
                <a:spcPct val="110000"/>
              </a:lnSpc>
              <a:spcBef>
                <a:spcPts val="1000"/>
              </a:spcBef>
              <a:spcAft>
                <a:spcPts val="0"/>
              </a:spcAft>
              <a:buSzPts val="2000"/>
              <a:buNone/>
            </a:pPr>
            <a:r>
              <a:rPr lang="en-US" sz="2100">
                <a:solidFill>
                  <a:schemeClr val="lt1"/>
                </a:solidFill>
              </a:rPr>
              <a:t>Emily McGrew</a:t>
            </a:r>
            <a:endParaRPr sz="2100"/>
          </a:p>
          <a:p>
            <a:pPr marL="0" lvl="0" indent="0" algn="ctr" rtl="0">
              <a:lnSpc>
                <a:spcPct val="110000"/>
              </a:lnSpc>
              <a:spcBef>
                <a:spcPts val="1000"/>
              </a:spcBef>
              <a:spcAft>
                <a:spcPts val="0"/>
              </a:spcAft>
              <a:buSzPts val="2000"/>
              <a:buNone/>
            </a:pPr>
            <a:r>
              <a:rPr lang="en-US" sz="2100">
                <a:solidFill>
                  <a:schemeClr val="lt1"/>
                </a:solidFill>
              </a:rPr>
              <a:t>Jenny Shea</a:t>
            </a:r>
            <a:endParaRPr sz="700">
              <a:solidFill>
                <a:schemeClr val="lt1"/>
              </a:solidFill>
            </a:endParaRPr>
          </a:p>
        </p:txBody>
      </p:sp>
      <p:grpSp>
        <p:nvGrpSpPr>
          <p:cNvPr id="87" name="Google Shape;87;p13"/>
          <p:cNvGrpSpPr/>
          <p:nvPr/>
        </p:nvGrpSpPr>
        <p:grpSpPr>
          <a:xfrm>
            <a:off x="4882528" y="381263"/>
            <a:ext cx="2172678" cy="771807"/>
            <a:chOff x="4475991" y="462098"/>
            <a:chExt cx="3102496" cy="1102109"/>
          </a:xfrm>
        </p:grpSpPr>
        <p:sp>
          <p:nvSpPr>
            <p:cNvPr id="88" name="Google Shape;88;p13"/>
            <p:cNvSpPr/>
            <p:nvPr/>
          </p:nvSpPr>
          <p:spPr>
            <a:xfrm rot="600114">
              <a:off x="4532666" y="754398"/>
              <a:ext cx="694205" cy="713383"/>
            </a:xfrm>
            <a:custGeom>
              <a:avLst/>
              <a:gdLst/>
              <a:ahLst/>
              <a:cxnLst/>
              <a:rect l="l" t="t" r="r" b="b"/>
              <a:pathLst>
                <a:path w="58" h="60" extrusionOk="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sp>
          <p:nvSpPr>
            <p:cNvPr id="89" name="Google Shape;89;p13"/>
            <p:cNvSpPr/>
            <p:nvPr/>
          </p:nvSpPr>
          <p:spPr>
            <a:xfrm rot="600114">
              <a:off x="5791465" y="505937"/>
              <a:ext cx="587404" cy="943792"/>
            </a:xfrm>
            <a:custGeom>
              <a:avLst/>
              <a:gdLst/>
              <a:ahLst/>
              <a:cxnLst/>
              <a:rect l="l" t="t" r="r" b="b"/>
              <a:pathLst>
                <a:path w="49" h="79" extrusionOk="0">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sp>
          <p:nvSpPr>
            <p:cNvPr id="90" name="Google Shape;90;p13"/>
            <p:cNvSpPr/>
            <p:nvPr/>
          </p:nvSpPr>
          <p:spPr>
            <a:xfrm rot="600114">
              <a:off x="7087193" y="757585"/>
              <a:ext cx="427203" cy="775416"/>
            </a:xfrm>
            <a:custGeom>
              <a:avLst/>
              <a:gdLst/>
              <a:ahLst/>
              <a:cxnLst/>
              <a:rect l="l" t="t" r="r" b="b"/>
              <a:pathLst>
                <a:path w="36" h="65" extrusionOk="0">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grpSp>
      <p:grpSp>
        <p:nvGrpSpPr>
          <p:cNvPr id="91" name="Google Shape;91;p13"/>
          <p:cNvGrpSpPr/>
          <p:nvPr/>
        </p:nvGrpSpPr>
        <p:grpSpPr>
          <a:xfrm>
            <a:off x="4859650" y="5580965"/>
            <a:ext cx="2218425" cy="641321"/>
            <a:chOff x="4475992" y="5003195"/>
            <a:chExt cx="3167821" cy="915780"/>
          </a:xfrm>
        </p:grpSpPr>
        <p:sp>
          <p:nvSpPr>
            <p:cNvPr id="92" name="Google Shape;92;p13"/>
            <p:cNvSpPr/>
            <p:nvPr/>
          </p:nvSpPr>
          <p:spPr>
            <a:xfrm rot="5400000">
              <a:off x="5690691" y="5352589"/>
              <a:ext cx="749228" cy="383544"/>
            </a:xfrm>
            <a:custGeom>
              <a:avLst/>
              <a:gdLst/>
              <a:ahLst/>
              <a:cxnLst/>
              <a:rect l="l" t="t" r="r" b="b"/>
              <a:pathLst>
                <a:path w="66" h="34" extrusionOk="0">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sp>
          <p:nvSpPr>
            <p:cNvPr id="93" name="Google Shape;93;p13"/>
            <p:cNvSpPr/>
            <p:nvPr/>
          </p:nvSpPr>
          <p:spPr>
            <a:xfrm rot="6274527">
              <a:off x="6910134" y="5062687"/>
              <a:ext cx="647637" cy="678578"/>
            </a:xfrm>
            <a:custGeom>
              <a:avLst/>
              <a:gdLst/>
              <a:ahLst/>
              <a:cxnLst/>
              <a:rect l="l" t="t" r="r" b="b"/>
              <a:pathLst>
                <a:path w="57" h="60" extrusionOk="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sp>
          <p:nvSpPr>
            <p:cNvPr id="94" name="Google Shape;94;p13"/>
            <p:cNvSpPr/>
            <p:nvPr/>
          </p:nvSpPr>
          <p:spPr>
            <a:xfrm rot="4430858">
              <a:off x="4571743" y="5071596"/>
              <a:ext cx="626472" cy="670149"/>
            </a:xfrm>
            <a:custGeom>
              <a:avLst/>
              <a:gdLst/>
              <a:ahLst/>
              <a:cxnLst/>
              <a:rect l="l" t="t" r="r" b="b"/>
              <a:pathLst>
                <a:path w="55" h="59" extrusionOk="0">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3"/>
                </a:solidFill>
                <a:latin typeface="Avenir"/>
                <a:ea typeface="Avenir"/>
                <a:cs typeface="Avenir"/>
                <a:sym typeface="Aveni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8"/>
        <p:cNvGrpSpPr/>
        <p:nvPr/>
      </p:nvGrpSpPr>
      <p:grpSpPr>
        <a:xfrm>
          <a:off x="0" y="0"/>
          <a:ext cx="0" cy="0"/>
          <a:chOff x="0" y="0"/>
          <a:chExt cx="0" cy="0"/>
        </a:xfrm>
      </p:grpSpPr>
      <p:sp>
        <p:nvSpPr>
          <p:cNvPr id="99" name="Google Shape;99;p1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00" name="Google Shape;100;p14" descr="A person sitting on a chair&#10;&#10;Description automatically generated with low confidence"/>
          <p:cNvPicPr preferRelativeResize="0"/>
          <p:nvPr/>
        </p:nvPicPr>
        <p:blipFill rotWithShape="1">
          <a:blip r:embed="rId3">
            <a:alphaModFix/>
          </a:blip>
          <a:srcRect l="10553" r="559"/>
          <a:stretch/>
        </p:blipFill>
        <p:spPr>
          <a:xfrm>
            <a:off x="20" y="1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101" name="Google Shape;101;p14"/>
          <p:cNvSpPr/>
          <p:nvPr/>
        </p:nvSpPr>
        <p:spPr>
          <a:xfrm rot="10800000">
            <a:off x="8140500" y="0"/>
            <a:ext cx="4051500"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02" name="Google Shape;102;p14"/>
          <p:cNvSpPr txBox="1"/>
          <p:nvPr/>
        </p:nvSpPr>
        <p:spPr>
          <a:xfrm>
            <a:off x="8377500" y="1931400"/>
            <a:ext cx="3712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800">
                <a:solidFill>
                  <a:schemeClr val="lt1"/>
                </a:solidFill>
              </a:rPr>
              <a:t>“This here is Reggie, he is a plant.</a:t>
            </a:r>
            <a:endParaRPr sz="2800">
              <a:solidFill>
                <a:schemeClr val="lt1"/>
              </a:solidFill>
            </a:endParaRPr>
          </a:p>
          <a:p>
            <a:pPr marL="0" lvl="0" indent="0" algn="l" rtl="0">
              <a:spcBef>
                <a:spcPts val="0"/>
              </a:spcBef>
              <a:spcAft>
                <a:spcPts val="0"/>
              </a:spcAft>
              <a:buNone/>
            </a:pPr>
            <a:r>
              <a:rPr lang="en-US" sz="2800">
                <a:solidFill>
                  <a:schemeClr val="lt1"/>
                </a:solidFill>
              </a:rPr>
              <a:t>He says ‘Keep going,’</a:t>
            </a:r>
            <a:endParaRPr sz="2800">
              <a:solidFill>
                <a:schemeClr val="lt1"/>
              </a:solidFill>
            </a:endParaRPr>
          </a:p>
          <a:p>
            <a:pPr marL="0" lvl="0" indent="0" algn="l" rtl="0">
              <a:spcBef>
                <a:spcPts val="0"/>
              </a:spcBef>
              <a:spcAft>
                <a:spcPts val="0"/>
              </a:spcAft>
              <a:buNone/>
            </a:pPr>
            <a:r>
              <a:rPr lang="en-US" sz="2800">
                <a:solidFill>
                  <a:schemeClr val="lt1"/>
                </a:solidFill>
              </a:rPr>
              <a:t>when I think I can't.”</a:t>
            </a:r>
            <a:endParaRPr sz="2800">
              <a:solidFill>
                <a:schemeClr val="lt1"/>
              </a:solidFill>
              <a:latin typeface="Avenir"/>
              <a:ea typeface="Avenir"/>
              <a:cs typeface="Avenir"/>
              <a:sym typeface="Avenir"/>
            </a:endParaRPr>
          </a:p>
        </p:txBody>
      </p:sp>
      <p:sp>
        <p:nvSpPr>
          <p:cNvPr id="103" name="Google Shape;103;p14"/>
          <p:cNvSpPr txBox="1"/>
          <p:nvPr/>
        </p:nvSpPr>
        <p:spPr>
          <a:xfrm>
            <a:off x="8140500" y="6385500"/>
            <a:ext cx="460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chemeClr val="lt1"/>
                </a:solidFill>
                <a:latin typeface="Avenir"/>
                <a:ea typeface="Avenir"/>
                <a:cs typeface="Avenir"/>
                <a:sym typeface="Avenir"/>
              </a:rPr>
              <a:t>SNL skit “Loco” ft. Bad Bunny, February 2021</a:t>
            </a:r>
            <a:endParaRPr i="1">
              <a:solidFill>
                <a:schemeClr val="lt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508425" y="372375"/>
            <a:ext cx="10728300" cy="7233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3200"/>
              <a:buFont typeface="Rockwell"/>
              <a:buNone/>
            </a:pPr>
            <a:r>
              <a:rPr lang="en-US"/>
              <a:t> Emotional Connection to Plants</a:t>
            </a:r>
            <a:endParaRPr/>
          </a:p>
        </p:txBody>
      </p:sp>
      <p:pic>
        <p:nvPicPr>
          <p:cNvPr id="109" name="Google Shape;109;p15"/>
          <p:cNvPicPr preferRelativeResize="0"/>
          <p:nvPr/>
        </p:nvPicPr>
        <p:blipFill>
          <a:blip r:embed="rId3">
            <a:alphaModFix/>
          </a:blip>
          <a:stretch>
            <a:fillRect/>
          </a:stretch>
        </p:blipFill>
        <p:spPr>
          <a:xfrm>
            <a:off x="2368550" y="1384775"/>
            <a:ext cx="6234601" cy="5133249"/>
          </a:xfrm>
          <a:prstGeom prst="rect">
            <a:avLst/>
          </a:prstGeom>
          <a:noFill/>
          <a:ln>
            <a:noFill/>
          </a:ln>
          <a:effectLst>
            <a:outerShdw blurRad="428625" dist="123825" dir="5400000" algn="bl" rotWithShape="0">
              <a:srgbClr val="000000">
                <a:alpha val="50000"/>
              </a:srgbClr>
            </a:outerShdw>
          </a:effectLst>
        </p:spPr>
      </p:pic>
      <p:sp>
        <p:nvSpPr>
          <p:cNvPr id="110" name="Google Shape;110;p15"/>
          <p:cNvSpPr txBox="1"/>
          <p:nvPr/>
        </p:nvSpPr>
        <p:spPr>
          <a:xfrm>
            <a:off x="2320600" y="5820325"/>
            <a:ext cx="3000000" cy="33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50">
                <a:solidFill>
                  <a:srgbClr val="767676"/>
                </a:solidFill>
              </a:rPr>
              <a:t>OVERSNAP VIA GETTY IMAGES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4"/>
        <p:cNvGrpSpPr/>
        <p:nvPr/>
      </p:nvGrpSpPr>
      <p:grpSpPr>
        <a:xfrm>
          <a:off x="0" y="0"/>
          <a:ext cx="0" cy="0"/>
          <a:chOff x="0" y="0"/>
          <a:chExt cx="0" cy="0"/>
        </a:xfrm>
      </p:grpSpPr>
      <p:sp>
        <p:nvSpPr>
          <p:cNvPr id="115" name="Google Shape;115;p16"/>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16" name="Google Shape;116;p16"/>
          <p:cNvSpPr/>
          <p:nvPr/>
        </p:nvSpPr>
        <p:spPr>
          <a:xfrm>
            <a:off x="0" y="0"/>
            <a:ext cx="12192000" cy="6858000"/>
          </a:xfrm>
          <a:prstGeom prst="rect">
            <a:avLst/>
          </a:prstGeom>
          <a:solidFill>
            <a:srgbClr val="2E52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17" name="Google Shape;117;p16"/>
          <p:cNvSpPr txBox="1">
            <a:spLocks noGrp="1"/>
          </p:cNvSpPr>
          <p:nvPr>
            <p:ph type="title"/>
          </p:nvPr>
        </p:nvSpPr>
        <p:spPr>
          <a:xfrm>
            <a:off x="430150" y="349200"/>
            <a:ext cx="5827500" cy="1477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3200"/>
              <a:buFont typeface="Rockwell"/>
              <a:buNone/>
            </a:pPr>
            <a:r>
              <a:rPr lang="en-US"/>
              <a:t>Pandemic Houseplant B(l)oom</a:t>
            </a:r>
            <a:endParaRPr/>
          </a:p>
        </p:txBody>
      </p:sp>
      <p:sp>
        <p:nvSpPr>
          <p:cNvPr id="118" name="Google Shape;118;p16"/>
          <p:cNvSpPr txBox="1">
            <a:spLocks noGrp="1"/>
          </p:cNvSpPr>
          <p:nvPr>
            <p:ph type="body" idx="1"/>
          </p:nvPr>
        </p:nvSpPr>
        <p:spPr>
          <a:xfrm>
            <a:off x="720000" y="2494450"/>
            <a:ext cx="4992000" cy="3310200"/>
          </a:xfrm>
          <a:prstGeom prst="rect">
            <a:avLst/>
          </a:prstGeom>
          <a:noFill/>
          <a:ln w="9525" cap="flat" cmpd="sng">
            <a:solidFill>
              <a:srgbClr val="FFFFFF"/>
            </a:solidFill>
            <a:prstDash val="solid"/>
            <a:round/>
            <a:headEnd type="none" w="sm" len="sm"/>
            <a:tailEnd type="none" w="sm" len="sm"/>
          </a:ln>
        </p:spPr>
        <p:txBody>
          <a:bodyPr spcFirstLastPara="1" wrap="square" lIns="0" tIns="0" rIns="0" bIns="0" anchor="t" anchorCtr="0">
            <a:normAutofit/>
          </a:bodyPr>
          <a:lstStyle/>
          <a:p>
            <a:pPr marL="0" lvl="0" indent="0" algn="l" rtl="0">
              <a:lnSpc>
                <a:spcPct val="110000"/>
              </a:lnSpc>
              <a:spcBef>
                <a:spcPts val="1000"/>
              </a:spcBef>
              <a:spcAft>
                <a:spcPts val="0"/>
              </a:spcAft>
              <a:buNone/>
            </a:pPr>
            <a:r>
              <a:rPr lang="en-US"/>
              <a:t>Deciding factors when choosing plants:</a:t>
            </a:r>
            <a:endParaRPr/>
          </a:p>
          <a:p>
            <a:pPr marL="685800" lvl="1" indent="-228600" algn="l" rtl="0">
              <a:lnSpc>
                <a:spcPct val="110000"/>
              </a:lnSpc>
              <a:spcBef>
                <a:spcPts val="500"/>
              </a:spcBef>
              <a:spcAft>
                <a:spcPts val="0"/>
              </a:spcAft>
              <a:buSzPts val="2000"/>
              <a:buChar char="•"/>
            </a:pPr>
            <a:r>
              <a:rPr lang="en-US"/>
              <a:t>45% plant appearance</a:t>
            </a:r>
            <a:endParaRPr/>
          </a:p>
          <a:p>
            <a:pPr marL="685800" lvl="1" indent="-228600" algn="l" rtl="0">
              <a:lnSpc>
                <a:spcPct val="110000"/>
              </a:lnSpc>
              <a:spcBef>
                <a:spcPts val="500"/>
              </a:spcBef>
              <a:spcAft>
                <a:spcPts val="0"/>
              </a:spcAft>
              <a:buSzPts val="2000"/>
              <a:buChar char="•"/>
            </a:pPr>
            <a:r>
              <a:rPr lang="en-US"/>
              <a:t>36% food plants</a:t>
            </a:r>
            <a:endParaRPr/>
          </a:p>
          <a:p>
            <a:pPr marL="685800" lvl="1" indent="-228600" algn="l" rtl="0">
              <a:lnSpc>
                <a:spcPct val="110000"/>
              </a:lnSpc>
              <a:spcBef>
                <a:spcPts val="500"/>
              </a:spcBef>
              <a:spcAft>
                <a:spcPts val="0"/>
              </a:spcAft>
              <a:buSzPts val="1800"/>
              <a:buChar char="•"/>
            </a:pPr>
            <a:r>
              <a:rPr lang="en-US" b="1"/>
              <a:t>19% growing conditions</a:t>
            </a:r>
            <a:endParaRPr b="1"/>
          </a:p>
        </p:txBody>
      </p:sp>
      <p:pic>
        <p:nvPicPr>
          <p:cNvPr id="119" name="Google Shape;119;p16" descr="Palm house plant"/>
          <p:cNvPicPr preferRelativeResize="0"/>
          <p:nvPr/>
        </p:nvPicPr>
        <p:blipFill rotWithShape="1">
          <a:blip r:embed="rId3">
            <a:alphaModFix/>
          </a:blip>
          <a:srcRect t="16435" r="2" b="16285"/>
          <a:stretch/>
        </p:blipFill>
        <p:spPr>
          <a:xfrm>
            <a:off x="6257657" y="566767"/>
            <a:ext cx="5361537" cy="5591437"/>
          </a:xfrm>
          <a:custGeom>
            <a:avLst/>
            <a:gdLst/>
            <a:ahLst/>
            <a:cxnLst/>
            <a:rect l="l" t="t" r="r" b="b"/>
            <a:pathLst>
              <a:path w="5361537" h="5404109" extrusionOk="0">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428175" y="473275"/>
            <a:ext cx="10728300" cy="376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Clr>
                <a:schemeClr val="lt1"/>
              </a:buClr>
              <a:buSzPct val="100000"/>
              <a:buFont typeface="Rockwell"/>
              <a:buNone/>
            </a:pPr>
            <a:r>
              <a:rPr lang="en-US"/>
              <a:t>Data Architecture</a:t>
            </a:r>
            <a:endParaRPr/>
          </a:p>
        </p:txBody>
      </p:sp>
      <p:pic>
        <p:nvPicPr>
          <p:cNvPr id="125" name="Google Shape;125;p17"/>
          <p:cNvPicPr preferRelativeResize="0"/>
          <p:nvPr/>
        </p:nvPicPr>
        <p:blipFill>
          <a:blip r:embed="rId3">
            <a:alphaModFix/>
          </a:blip>
          <a:stretch>
            <a:fillRect/>
          </a:stretch>
        </p:blipFill>
        <p:spPr>
          <a:xfrm>
            <a:off x="890450" y="983175"/>
            <a:ext cx="10650761" cy="570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458300" y="1194825"/>
            <a:ext cx="9263125" cy="2579300"/>
          </a:xfrm>
          <a:prstGeom prst="rect">
            <a:avLst/>
          </a:prstGeom>
          <a:noFill/>
          <a:ln>
            <a:noFill/>
          </a:ln>
        </p:spPr>
      </p:pic>
      <p:pic>
        <p:nvPicPr>
          <p:cNvPr id="131" name="Google Shape;131;p18"/>
          <p:cNvPicPr preferRelativeResize="0"/>
          <p:nvPr/>
        </p:nvPicPr>
        <p:blipFill>
          <a:blip r:embed="rId4">
            <a:alphaModFix/>
          </a:blip>
          <a:stretch>
            <a:fillRect/>
          </a:stretch>
        </p:blipFill>
        <p:spPr>
          <a:xfrm>
            <a:off x="5750075" y="2504175"/>
            <a:ext cx="5954700" cy="3954175"/>
          </a:xfrm>
          <a:prstGeom prst="rect">
            <a:avLst/>
          </a:prstGeom>
          <a:noFill/>
          <a:ln>
            <a:noFill/>
          </a:ln>
        </p:spPr>
      </p:pic>
      <p:sp>
        <p:nvSpPr>
          <p:cNvPr id="132" name="Google Shape;132;p18"/>
          <p:cNvSpPr txBox="1"/>
          <p:nvPr/>
        </p:nvSpPr>
        <p:spPr>
          <a:xfrm>
            <a:off x="458300" y="425575"/>
            <a:ext cx="3682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lt1"/>
                </a:solidFill>
                <a:latin typeface="Rockwell"/>
                <a:ea typeface="Rockwell"/>
                <a:cs typeface="Rockwell"/>
                <a:sym typeface="Rockwell"/>
              </a:rPr>
              <a:t>Let’s see the site!</a:t>
            </a:r>
            <a:endParaRPr sz="2800">
              <a:solidFill>
                <a:schemeClr val="lt1"/>
              </a:solidFill>
              <a:latin typeface="Rockwell"/>
              <a:ea typeface="Rockwell"/>
              <a:cs typeface="Rockwell"/>
              <a:sym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720000" y="619200"/>
            <a:ext cx="10728300" cy="6498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3200"/>
              <a:buFont typeface="Rockwell"/>
              <a:buNone/>
            </a:pPr>
            <a:r>
              <a:rPr lang="en-US"/>
              <a:t>Next steps for this project/Conclusion</a:t>
            </a:r>
            <a:endParaRPr/>
          </a:p>
        </p:txBody>
      </p:sp>
      <p:sp>
        <p:nvSpPr>
          <p:cNvPr id="138" name="Google Shape;138;p19"/>
          <p:cNvSpPr txBox="1">
            <a:spLocks noGrp="1"/>
          </p:cNvSpPr>
          <p:nvPr>
            <p:ph type="body" idx="1"/>
          </p:nvPr>
        </p:nvSpPr>
        <p:spPr>
          <a:xfrm>
            <a:off x="720000" y="1582325"/>
            <a:ext cx="4692300" cy="4789800"/>
          </a:xfrm>
          <a:prstGeom prst="rect">
            <a:avLst/>
          </a:prstGeom>
          <a:noFill/>
          <a:ln>
            <a:noFill/>
          </a:ln>
        </p:spPr>
        <p:txBody>
          <a:bodyPr spcFirstLastPara="1" wrap="square" lIns="0" tIns="0" rIns="0" bIns="0" anchor="t" anchorCtr="0">
            <a:normAutofit/>
          </a:bodyPr>
          <a:lstStyle/>
          <a:p>
            <a:pPr marL="457200" lvl="0" indent="0" algn="l" rtl="0">
              <a:lnSpc>
                <a:spcPct val="120000"/>
              </a:lnSpc>
              <a:spcBef>
                <a:spcPts val="0"/>
              </a:spcBef>
              <a:spcAft>
                <a:spcPts val="0"/>
              </a:spcAft>
              <a:buNone/>
            </a:pPr>
            <a:r>
              <a:rPr lang="en-US"/>
              <a:t>Incorporating weather reports for native countries</a:t>
            </a:r>
            <a:endParaRPr/>
          </a:p>
          <a:p>
            <a:pPr marL="457200" lvl="0" indent="0" algn="l" rtl="0">
              <a:lnSpc>
                <a:spcPct val="120000"/>
              </a:lnSpc>
              <a:spcBef>
                <a:spcPts val="0"/>
              </a:spcBef>
              <a:spcAft>
                <a:spcPts val="0"/>
              </a:spcAft>
              <a:buNone/>
            </a:pPr>
            <a:endParaRPr/>
          </a:p>
          <a:p>
            <a:pPr marL="457200" lvl="0" indent="0" algn="l" rtl="0">
              <a:lnSpc>
                <a:spcPct val="120000"/>
              </a:lnSpc>
              <a:spcBef>
                <a:spcPts val="0"/>
              </a:spcBef>
              <a:spcAft>
                <a:spcPts val="0"/>
              </a:spcAft>
              <a:buNone/>
            </a:pPr>
            <a:endParaRPr/>
          </a:p>
          <a:p>
            <a:pPr marL="457200" lvl="0" indent="0" algn="l" rtl="0">
              <a:lnSpc>
                <a:spcPct val="120000"/>
              </a:lnSpc>
              <a:spcBef>
                <a:spcPts val="0"/>
              </a:spcBef>
              <a:spcAft>
                <a:spcPts val="0"/>
              </a:spcAft>
              <a:buNone/>
            </a:pPr>
            <a:r>
              <a:rPr lang="en-US"/>
              <a:t>Expanding with more plants and more growing condition information,</a:t>
            </a:r>
            <a:endParaRPr/>
          </a:p>
          <a:p>
            <a:pPr marL="457200" lvl="0" indent="0" algn="l" rtl="0">
              <a:lnSpc>
                <a:spcPct val="120000"/>
              </a:lnSpc>
              <a:spcBef>
                <a:spcPts val="0"/>
              </a:spcBef>
              <a:spcAft>
                <a:spcPts val="0"/>
              </a:spcAft>
              <a:buNone/>
            </a:pPr>
            <a:endParaRPr/>
          </a:p>
          <a:p>
            <a:pPr marL="457200" lvl="0" indent="0" algn="l" rtl="0">
              <a:lnSpc>
                <a:spcPct val="120000"/>
              </a:lnSpc>
              <a:spcBef>
                <a:spcPts val="0"/>
              </a:spcBef>
              <a:spcAft>
                <a:spcPts val="0"/>
              </a:spcAft>
              <a:buNone/>
            </a:pPr>
            <a:endParaRPr/>
          </a:p>
          <a:p>
            <a:pPr marL="457200" lvl="0" indent="0" algn="l" rtl="0">
              <a:lnSpc>
                <a:spcPct val="120000"/>
              </a:lnSpc>
              <a:spcBef>
                <a:spcPts val="0"/>
              </a:spcBef>
              <a:spcAft>
                <a:spcPts val="0"/>
              </a:spcAft>
              <a:buNone/>
            </a:pPr>
            <a:r>
              <a:rPr lang="en-US"/>
              <a:t>Adding interactive button to collect data from users: have you killed this houseplant?</a:t>
            </a:r>
            <a:endParaRPr/>
          </a:p>
          <a:p>
            <a:pPr marL="228600" lvl="0" indent="-101600" algn="l" rtl="0">
              <a:lnSpc>
                <a:spcPct val="120000"/>
              </a:lnSpc>
              <a:spcBef>
                <a:spcPts val="0"/>
              </a:spcBef>
              <a:spcAft>
                <a:spcPts val="0"/>
              </a:spcAft>
              <a:buSzPts val="2000"/>
              <a:buNone/>
            </a:pPr>
            <a:endParaRPr/>
          </a:p>
          <a:p>
            <a:pPr marL="228600" lvl="0" indent="-101600" algn="l" rtl="0">
              <a:lnSpc>
                <a:spcPct val="120000"/>
              </a:lnSpc>
              <a:spcBef>
                <a:spcPts val="0"/>
              </a:spcBef>
              <a:spcAft>
                <a:spcPts val="0"/>
              </a:spcAft>
              <a:buSzPts val="2000"/>
              <a:buNone/>
            </a:pPr>
            <a:endParaRPr/>
          </a:p>
        </p:txBody>
      </p:sp>
      <p:pic>
        <p:nvPicPr>
          <p:cNvPr id="139" name="Google Shape;139;p19"/>
          <p:cNvPicPr preferRelativeResize="0"/>
          <p:nvPr/>
        </p:nvPicPr>
        <p:blipFill>
          <a:blip r:embed="rId3">
            <a:alphaModFix/>
          </a:blip>
          <a:stretch>
            <a:fillRect/>
          </a:stretch>
        </p:blipFill>
        <p:spPr>
          <a:xfrm>
            <a:off x="6480575" y="1582325"/>
            <a:ext cx="5120150" cy="376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9000" y="362700"/>
            <a:ext cx="10728300" cy="14772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4000"/>
              <a:t>Questions?</a:t>
            </a:r>
            <a:endParaRPr sz="4000"/>
          </a:p>
        </p:txBody>
      </p:sp>
      <p:pic>
        <p:nvPicPr>
          <p:cNvPr id="145" name="Google Shape;145;p20" descr="A picture containing text, plant&#10;&#10;Description automatically generated"/>
          <p:cNvPicPr preferRelativeResize="0"/>
          <p:nvPr/>
        </p:nvPicPr>
        <p:blipFill rotWithShape="1">
          <a:blip r:embed="rId3">
            <a:alphaModFix/>
          </a:blip>
          <a:srcRect l="1133" t="31917" r="63336" b="41133"/>
          <a:stretch/>
        </p:blipFill>
        <p:spPr>
          <a:xfrm>
            <a:off x="4549498" y="511775"/>
            <a:ext cx="6845202" cy="4273377"/>
          </a:xfrm>
          <a:custGeom>
            <a:avLst/>
            <a:gdLst/>
            <a:ahLst/>
            <a:cxnLst/>
            <a:rect l="l" t="t" r="r" b="b"/>
            <a:pathLst>
              <a:path w="5014800" h="5409338" extrusionOk="0">
                <a:moveTo>
                  <a:pt x="0" y="0"/>
                </a:moveTo>
                <a:lnTo>
                  <a:pt x="5014800" y="0"/>
                </a:lnTo>
                <a:lnTo>
                  <a:pt x="5014800" y="5409338"/>
                </a:lnTo>
                <a:lnTo>
                  <a:pt x="0" y="5409338"/>
                </a:lnTo>
                <a:close/>
              </a:path>
            </a:pathLst>
          </a:custGeom>
          <a:noFill/>
          <a:ln>
            <a:noFill/>
          </a:ln>
        </p:spPr>
      </p:pic>
      <p:sp>
        <p:nvSpPr>
          <p:cNvPr id="146" name="Google Shape;146;p20"/>
          <p:cNvSpPr txBox="1"/>
          <p:nvPr/>
        </p:nvSpPr>
        <p:spPr>
          <a:xfrm>
            <a:off x="963000" y="1443300"/>
            <a:ext cx="3708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lt1"/>
                </a:solidFill>
                <a:latin typeface="Avenir"/>
                <a:ea typeface="Avenir"/>
                <a:cs typeface="Avenir"/>
                <a:sym typeface="Avenir"/>
              </a:rPr>
              <a:t>(And more plant fun facts!)</a:t>
            </a:r>
            <a:endParaRPr sz="2200">
              <a:solidFill>
                <a:schemeClr val="lt1"/>
              </a:solidFill>
              <a:latin typeface="Avenir"/>
              <a:ea typeface="Avenir"/>
              <a:cs typeface="Avenir"/>
              <a:sym typeface="Avenir"/>
            </a:endParaRPr>
          </a:p>
        </p:txBody>
      </p:sp>
      <p:sp>
        <p:nvSpPr>
          <p:cNvPr id="147" name="Google Shape;147;p20"/>
          <p:cNvSpPr/>
          <p:nvPr/>
        </p:nvSpPr>
        <p:spPr>
          <a:xfrm rot="5400000">
            <a:off x="3330000" y="1989000"/>
            <a:ext cx="1071000" cy="1026000"/>
          </a:xfrm>
          <a:prstGeom prst="bentUpArrow">
            <a:avLst>
              <a:gd name="adj1" fmla="val 27193"/>
              <a:gd name="adj2" fmla="val 25877"/>
              <a:gd name="adj3" fmla="val 26754"/>
            </a:avLst>
          </a:prstGeom>
          <a:solidFill>
            <a:schemeClr val="lt2"/>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567600" y="543000"/>
            <a:ext cx="10728300" cy="14772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References</a:t>
            </a:r>
            <a:endParaRPr/>
          </a:p>
        </p:txBody>
      </p:sp>
      <p:sp>
        <p:nvSpPr>
          <p:cNvPr id="153" name="Google Shape;153;p21"/>
          <p:cNvSpPr txBox="1">
            <a:spLocks noGrp="1"/>
          </p:cNvSpPr>
          <p:nvPr>
            <p:ph type="body" idx="1"/>
          </p:nvPr>
        </p:nvSpPr>
        <p:spPr>
          <a:xfrm>
            <a:off x="568800" y="1532000"/>
            <a:ext cx="11623200" cy="4241100"/>
          </a:xfrm>
          <a:prstGeom prst="rect">
            <a:avLst/>
          </a:prstGeom>
          <a:ln>
            <a:noFill/>
          </a:ln>
        </p:spPr>
        <p:txBody>
          <a:bodyPr spcFirstLastPara="1" wrap="square" lIns="0" tIns="0" rIns="0" bIns="0" anchor="t" anchorCtr="0">
            <a:normAutofit fontScale="32500"/>
          </a:bodyPr>
          <a:lstStyle/>
          <a:p>
            <a:pPr marL="0" lvl="0" indent="0" algn="l" rtl="0">
              <a:spcBef>
                <a:spcPts val="1000"/>
              </a:spcBef>
              <a:spcAft>
                <a:spcPts val="0"/>
              </a:spcAft>
              <a:buNone/>
            </a:pPr>
            <a:r>
              <a:rPr lang="en-US" sz="6000"/>
              <a:t>For coding the website:</a:t>
            </a:r>
            <a:endParaRPr sz="6000"/>
          </a:p>
          <a:p>
            <a:pPr marL="457200" lvl="0" indent="-352425" algn="l" rtl="0">
              <a:spcBef>
                <a:spcPts val="1000"/>
              </a:spcBef>
              <a:spcAft>
                <a:spcPts val="0"/>
              </a:spcAft>
              <a:buSzPct val="100000"/>
              <a:buChar char="•"/>
            </a:pPr>
            <a:r>
              <a:rPr lang="en-US" sz="6000"/>
              <a:t>Houseplant list and information: https://www.houseplantsexpert.com/a-z-list-of-house-plants.html</a:t>
            </a:r>
            <a:endParaRPr sz="6000"/>
          </a:p>
          <a:p>
            <a:pPr marL="457200" lvl="0" indent="-352425" algn="l" rtl="0">
              <a:spcBef>
                <a:spcPts val="0"/>
              </a:spcBef>
              <a:spcAft>
                <a:spcPts val="0"/>
              </a:spcAft>
              <a:buSzPct val="100000"/>
              <a:buChar char="•"/>
            </a:pPr>
            <a:r>
              <a:rPr lang="en-US" sz="6000"/>
              <a:t>Country geoJSON: </a:t>
            </a:r>
            <a:r>
              <a:rPr lang="en-US" sz="6000">
                <a:uFill>
                  <a:noFill/>
                </a:uFill>
                <a:hlinkClick r:id="rId3"/>
              </a:rPr>
              <a:t>https://datahub.io/core/geo-countries#javascript</a:t>
            </a:r>
            <a:endParaRPr sz="6000"/>
          </a:p>
          <a:p>
            <a:pPr marL="457200" lvl="0" indent="-352425" algn="l" rtl="0">
              <a:spcBef>
                <a:spcPts val="0"/>
              </a:spcBef>
              <a:spcAft>
                <a:spcPts val="0"/>
              </a:spcAft>
              <a:buSzPct val="100000"/>
              <a:buChar char="•"/>
            </a:pPr>
            <a:r>
              <a:rPr lang="en-US" sz="6000"/>
              <a:t>Country to region matchup: https://unstats.un.org/unsd/methodology/m49/overview/</a:t>
            </a:r>
            <a:endParaRPr sz="6000"/>
          </a:p>
          <a:p>
            <a:pPr marL="457200" lvl="0" indent="-352425" algn="l" rtl="0">
              <a:spcBef>
                <a:spcPts val="0"/>
              </a:spcBef>
              <a:spcAft>
                <a:spcPts val="0"/>
              </a:spcAft>
              <a:buSzPct val="100000"/>
              <a:buChar char="•"/>
            </a:pPr>
            <a:r>
              <a:rPr lang="en-US" sz="6000"/>
              <a:t>Etsy price information: https://etsy.com</a:t>
            </a:r>
            <a:endParaRPr sz="6000"/>
          </a:p>
          <a:p>
            <a:pPr marL="0" lvl="0" indent="0" algn="l" rtl="0">
              <a:spcBef>
                <a:spcPts val="1000"/>
              </a:spcBef>
              <a:spcAft>
                <a:spcPts val="0"/>
              </a:spcAft>
              <a:buNone/>
            </a:pPr>
            <a:endParaRPr sz="6000"/>
          </a:p>
          <a:p>
            <a:pPr marL="0" lvl="0" indent="0" algn="l" rtl="0">
              <a:spcBef>
                <a:spcPts val="1000"/>
              </a:spcBef>
              <a:spcAft>
                <a:spcPts val="0"/>
              </a:spcAft>
              <a:buNone/>
            </a:pPr>
            <a:r>
              <a:rPr lang="en-US" sz="6000"/>
              <a:t>Plant owner studies:</a:t>
            </a:r>
            <a:endParaRPr sz="6000"/>
          </a:p>
          <a:p>
            <a:pPr marL="457200" lvl="0" indent="-352425" algn="l" rtl="0">
              <a:spcBef>
                <a:spcPts val="1000"/>
              </a:spcBef>
              <a:spcAft>
                <a:spcPts val="0"/>
              </a:spcAft>
              <a:buSzPct val="100000"/>
              <a:buChar char="•"/>
            </a:pPr>
            <a:r>
              <a:rPr lang="en-US" sz="6000">
                <a:uFill>
                  <a:noFill/>
                </a:uFill>
                <a:hlinkClick r:id="rId4"/>
              </a:rPr>
              <a:t>https://www.stoneside.com/resources/articles/plant-love</a:t>
            </a:r>
            <a:endParaRPr sz="6000"/>
          </a:p>
          <a:p>
            <a:pPr marL="457200" lvl="0" indent="-352425" algn="l" rtl="0">
              <a:spcBef>
                <a:spcPts val="0"/>
              </a:spcBef>
              <a:spcAft>
                <a:spcPts val="0"/>
              </a:spcAft>
              <a:buSzPct val="100000"/>
              <a:buChar char="•"/>
            </a:pPr>
            <a:r>
              <a:rPr lang="en-US" sz="6000">
                <a:uFill>
                  <a:noFill/>
                </a:uFill>
                <a:hlinkClick r:id="rId5"/>
              </a:rPr>
              <a:t>https://www.verywellmind.com/mental-health-benefits-of-houseplants-5097479</a:t>
            </a:r>
            <a:endParaRPr sz="6000"/>
          </a:p>
          <a:p>
            <a:pPr marL="457200" lvl="0" indent="-352425" algn="l" rtl="0">
              <a:spcBef>
                <a:spcPts val="0"/>
              </a:spcBef>
              <a:spcAft>
                <a:spcPts val="0"/>
              </a:spcAft>
              <a:buSzPct val="100000"/>
              <a:buChar char="•"/>
            </a:pPr>
            <a:r>
              <a:rPr lang="en-US" sz="6000">
                <a:uFill>
                  <a:noFill/>
                </a:uFill>
                <a:hlinkClick r:id="rId6"/>
              </a:rPr>
              <a:t>https://www.nurserymag.com/article/houseplant-mania-indoor-plants-trends-2020-june/</a:t>
            </a:r>
            <a:endParaRPr/>
          </a:p>
        </p:txBody>
      </p:sp>
    </p:spTree>
  </p:cSld>
  <p:clrMapOvr>
    <a:masterClrMapping/>
  </p:clrMapOvr>
</p:sld>
</file>

<file path=ppt/theme/theme1.xml><?xml version="1.0" encoding="utf-8"?>
<a:theme xmlns:a="http://schemas.openxmlformats.org/drawingml/2006/main" name="BlobVTI">
  <a:themeElements>
    <a:clrScheme name="AnalogousFromLightSeedRightStep">
      <a:dk1>
        <a:srgbClr val="000000"/>
      </a:dk1>
      <a:lt1>
        <a:srgbClr val="FFFFFF"/>
      </a:lt1>
      <a:dk2>
        <a:srgbClr val="203832"/>
      </a:dk2>
      <a:lt2>
        <a:srgbClr val="E2E4E8"/>
      </a:lt2>
      <a:accent1>
        <a:srgbClr val="B3A06C"/>
      </a:accent1>
      <a:accent2>
        <a:srgbClr val="9DA85C"/>
      </a:accent2>
      <a:accent3>
        <a:srgbClr val="8AAC6F"/>
      </a:accent3>
      <a:accent4>
        <a:srgbClr val="63B161"/>
      </a:accent4>
      <a:accent5>
        <a:srgbClr val="6DAF86"/>
      </a:accent5>
      <a:accent6>
        <a:srgbClr val="60B0A0"/>
      </a:accent6>
      <a:hlink>
        <a:srgbClr val="697CA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713</Words>
  <Application>Microsoft Office PowerPoint</Application>
  <PresentationFormat>Widescreen</PresentationFormat>
  <Paragraphs>58</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Avenir</vt:lpstr>
      <vt:lpstr>Arial</vt:lpstr>
      <vt:lpstr>Rockwell</vt:lpstr>
      <vt:lpstr>BlobVTI</vt:lpstr>
      <vt:lpstr>Happy Houseplants:  Where Your New Friends Came From</vt:lpstr>
      <vt:lpstr>PowerPoint Presentation</vt:lpstr>
      <vt:lpstr> Emotional Connection to Plants</vt:lpstr>
      <vt:lpstr>Pandemic Houseplant B(l)oom</vt:lpstr>
      <vt:lpstr>Data Architecture</vt:lpstr>
      <vt:lpstr>PowerPoint Presentation</vt:lpstr>
      <vt:lpstr>Next steps for this project/Conclusion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Houseplants:  Where Your New Friends Came From</dc:title>
  <dc:creator>JK</dc:creator>
  <cp:lastModifiedBy>J K</cp:lastModifiedBy>
  <cp:revision>1</cp:revision>
  <dcterms:modified xsi:type="dcterms:W3CDTF">2022-01-22T14:37:45Z</dcterms:modified>
</cp:coreProperties>
</file>